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7"/>
  </p:notesMasterIdLst>
  <p:sldIdLst>
    <p:sldId id="340" r:id="rId2"/>
    <p:sldId id="341" r:id="rId3"/>
    <p:sldId id="342" r:id="rId4"/>
    <p:sldId id="350" r:id="rId5"/>
    <p:sldId id="351" r:id="rId6"/>
    <p:sldId id="353" r:id="rId7"/>
    <p:sldId id="352" r:id="rId8"/>
    <p:sldId id="346" r:id="rId9"/>
    <p:sldId id="343" r:id="rId10"/>
    <p:sldId id="354" r:id="rId11"/>
    <p:sldId id="356" r:id="rId12"/>
    <p:sldId id="357" r:id="rId13"/>
    <p:sldId id="355" r:id="rId14"/>
    <p:sldId id="345" r:id="rId15"/>
    <p:sldId id="349" r:id="rId16"/>
    <p:sldId id="358" r:id="rId17"/>
    <p:sldId id="359" r:id="rId18"/>
    <p:sldId id="360" r:id="rId19"/>
    <p:sldId id="361" r:id="rId20"/>
    <p:sldId id="363" r:id="rId21"/>
    <p:sldId id="362" r:id="rId22"/>
    <p:sldId id="364" r:id="rId23"/>
    <p:sldId id="365" r:id="rId24"/>
    <p:sldId id="366" r:id="rId25"/>
    <p:sldId id="367" r:id="rId2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921C"/>
    <a:srgbClr val="070B55"/>
    <a:srgbClr val="CD0000"/>
    <a:srgbClr val="B50000"/>
    <a:srgbClr val="A20000"/>
    <a:srgbClr val="000000"/>
    <a:srgbClr val="3366FF"/>
    <a:srgbClr val="FF0000"/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94" autoAdjust="0"/>
    <p:restoredTop sz="94816" autoAdjust="0"/>
  </p:normalViewPr>
  <p:slideViewPr>
    <p:cSldViewPr>
      <p:cViewPr varScale="1">
        <p:scale>
          <a:sx n="53" d="100"/>
          <a:sy n="53" d="100"/>
        </p:scale>
        <p:origin x="-84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9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549E8212-62DE-488A-8F60-5DC08A9AA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05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0F514A-EB4D-41D4-931A-AACB0645D9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2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5500702"/>
            <a:ext cx="1500198" cy="114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15030-D8A4-4F34-B5B9-AFBBEFD8A2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93B8B-0B80-4017-89C6-4A457F7831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itchFamily="2" charset="2"/>
              <a:buChar char="§"/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B61B6-5082-489C-B17D-BEC80AC55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1B934-2237-494B-B1A8-9036E42C4F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FC70F-42A4-47EE-B6BB-593F3F88F3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A7AE9-C563-4E68-989C-178B920695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1808B-33AD-4626-860F-FF4F4CC94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CE202-81E2-4D9E-8319-BE782E03EB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64D2E-58F7-4B31-99BC-4977B5A977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1A0A2-9C0A-4028-A399-56B6AEDB35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47800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5613206-6CDA-432A-AF63-C3EDBAC297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68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42844" y="5857892"/>
            <a:ext cx="1075681" cy="82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tm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80928"/>
            <a:ext cx="8839200" cy="1470025"/>
          </a:xfrm>
        </p:spPr>
        <p:txBody>
          <a:bodyPr/>
          <a:lstStyle/>
          <a:p>
            <a:pPr algn="ctr" eaLnBrk="1" hangingPunct="1"/>
            <a:r>
              <a:rPr lang="en-US" sz="7200" dirty="0" smtClean="0">
                <a:latin typeface="Jivetalk" pitchFamily="2" charset="0"/>
              </a:rPr>
              <a:t>Topic B – Part 5</a:t>
            </a:r>
            <a:br>
              <a:rPr lang="en-US" sz="7200" dirty="0" smtClean="0">
                <a:latin typeface="Jivetalk" pitchFamily="2" charset="0"/>
              </a:rPr>
            </a:br>
            <a:r>
              <a:rPr lang="en-US" sz="7200" dirty="0" smtClean="0">
                <a:latin typeface="Jivetalk" pitchFamily="2" charset="0"/>
              </a:rPr>
              <a:t>Micro/Macro Nutrients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6479" y="5229200"/>
            <a:ext cx="6400800" cy="2347907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IB Chemistry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Topic B – </a:t>
            </a:r>
            <a:r>
              <a:rPr lang="en-US" dirty="0" err="1" smtClean="0">
                <a:latin typeface="Calibri" pitchFamily="34" charset="0"/>
              </a:rPr>
              <a:t>Biochem</a:t>
            </a: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B5.2/3 – Vitamins A, C, 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Vitamins are classified into two groups</a:t>
            </a:r>
          </a:p>
          <a:p>
            <a:pPr lvl="1"/>
            <a:r>
              <a:rPr lang="en-US" dirty="0" smtClean="0"/>
              <a:t>Water-soluble </a:t>
            </a:r>
            <a:r>
              <a:rPr lang="en-US" dirty="0"/>
              <a:t>(Vitamins C</a:t>
            </a:r>
            <a:r>
              <a:rPr lang="en-US" dirty="0" smtClean="0"/>
              <a:t>, B)</a:t>
            </a:r>
          </a:p>
          <a:p>
            <a:pPr lvl="2"/>
            <a:r>
              <a:rPr lang="en-US" dirty="0" smtClean="0"/>
              <a:t>Only stored in small amounts inside cells</a:t>
            </a:r>
          </a:p>
          <a:p>
            <a:pPr lvl="2"/>
            <a:r>
              <a:rPr lang="en-US" dirty="0" smtClean="0"/>
              <a:t>Must be supplied </a:t>
            </a:r>
            <a:r>
              <a:rPr lang="en-US" dirty="0" err="1" smtClean="0"/>
              <a:t>regularily</a:t>
            </a:r>
            <a:endParaRPr lang="en-US" dirty="0"/>
          </a:p>
          <a:p>
            <a:pPr lvl="1"/>
            <a:r>
              <a:rPr lang="en-US" dirty="0" smtClean="0"/>
              <a:t>Fat-soluble (Vitamins </a:t>
            </a:r>
            <a:r>
              <a:rPr lang="en-US" dirty="0"/>
              <a:t>A</a:t>
            </a:r>
            <a:r>
              <a:rPr lang="en-US" dirty="0" smtClean="0"/>
              <a:t>, D, E, K)</a:t>
            </a:r>
          </a:p>
          <a:p>
            <a:pPr lvl="2"/>
            <a:r>
              <a:rPr lang="en-US" dirty="0" smtClean="0"/>
              <a:t>Stored in the liver and adipose (fat) tissue</a:t>
            </a:r>
          </a:p>
          <a:p>
            <a:pPr lvl="2"/>
            <a:r>
              <a:rPr lang="en-US" dirty="0" smtClean="0"/>
              <a:t>The body can hold on </a:t>
            </a:r>
            <a:r>
              <a:rPr lang="en-US" dirty="0" err="1" smtClean="0"/>
              <a:t>til</a:t>
            </a:r>
            <a:r>
              <a:rPr lang="en-US" dirty="0" smtClean="0"/>
              <a:t> needed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91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B5.3 – Vitamin A (retinol)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07022"/>
            <a:ext cx="8610600" cy="4495800"/>
          </a:xfrm>
        </p:spPr>
        <p:txBody>
          <a:bodyPr/>
          <a:lstStyle/>
          <a:p>
            <a:r>
              <a:rPr lang="en-US" dirty="0" smtClean="0"/>
              <a:t>The solubility of a vitamin can be deduced from it’s structure</a:t>
            </a:r>
          </a:p>
          <a:p>
            <a:r>
              <a:rPr lang="en-US" dirty="0" smtClean="0"/>
              <a:t>Consider vitamin A (retinol)</a:t>
            </a:r>
          </a:p>
          <a:p>
            <a:pPr lvl="1"/>
            <a:r>
              <a:rPr lang="en-US" sz="2400" dirty="0" smtClean="0"/>
              <a:t>Polar hydroxyl group (-OH)</a:t>
            </a:r>
          </a:p>
          <a:p>
            <a:pPr lvl="1"/>
            <a:r>
              <a:rPr lang="en-US" sz="2400" dirty="0" smtClean="0"/>
              <a:t>But is non-polar due to the presence of a large hydrocarbon ‘skeleton.’</a:t>
            </a:r>
          </a:p>
          <a:p>
            <a:pPr lvl="1"/>
            <a:r>
              <a:rPr lang="en-US" sz="2400" dirty="0" smtClean="0"/>
              <a:t>Is therefore fat-soluble and largely insoluble in water</a:t>
            </a:r>
            <a:endParaRPr lang="en-US" sz="2400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602" y="4437112"/>
            <a:ext cx="5652976" cy="226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4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B5.3 – Vitamin 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contrast vitamin C is a much smaller molecule with a shorter hydrocarbon ‘skeleton,’ which contains four polar hydroxyl (-OH) groups that can all hydrogen bond</a:t>
            </a:r>
          </a:p>
          <a:p>
            <a:r>
              <a:rPr lang="en-US" dirty="0" smtClean="0"/>
              <a:t>Vitamin C is therefore expected to be polar in water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802000"/>
            <a:ext cx="3045693" cy="304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79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B5.3 – Structure of A, C, D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24744"/>
            <a:ext cx="6297765" cy="2586582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552028"/>
            <a:ext cx="3314559" cy="3336804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6" y="3552028"/>
            <a:ext cx="5851618" cy="321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41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B5.4 – Nutrient </a:t>
            </a:r>
            <a:r>
              <a:rPr lang="en-US" dirty="0" smtClean="0"/>
              <a:t>Deficiencies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B.5.4 </a:t>
            </a:r>
            <a:r>
              <a:rPr lang="en-US" b="1" i="1" dirty="0"/>
              <a:t>Discuss</a:t>
            </a:r>
            <a:r>
              <a:rPr lang="en-US" i="1" dirty="0"/>
              <a:t> the causes and effects of nutrient deficiencies in different countries and suggest solutions. (3</a:t>
            </a:r>
            <a:r>
              <a:rPr lang="en-US" i="1" dirty="0" smtClean="0"/>
              <a:t>)</a:t>
            </a:r>
          </a:p>
          <a:p>
            <a:r>
              <a:rPr lang="en-US" dirty="0" smtClean="0"/>
              <a:t>If the body does not contain enough of a vitamin a </a:t>
            </a:r>
            <a:r>
              <a:rPr lang="en-US" b="1" dirty="0" smtClean="0"/>
              <a:t>disorder</a:t>
            </a:r>
            <a:r>
              <a:rPr lang="en-US" dirty="0" smtClean="0"/>
              <a:t> occurs, which is termed a </a:t>
            </a:r>
            <a:r>
              <a:rPr lang="en-US" b="1" dirty="0" smtClean="0"/>
              <a:t>deficiency disease</a:t>
            </a:r>
          </a:p>
          <a:p>
            <a:r>
              <a:rPr lang="en-US" dirty="0" smtClean="0"/>
              <a:t>When intake is insufficient, the deficiency disease can be avoided by supplementing the diet with the necessary vitamin.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87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B5.4 – Vitamin Deficiencies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1" y="1217422"/>
            <a:ext cx="9085529" cy="5661248"/>
          </a:xfrm>
        </p:spPr>
      </p:pic>
    </p:spTree>
    <p:extLst>
      <p:ext uri="{BB962C8B-B14F-4D97-AF65-F5344CB8AC3E}">
        <p14:creationId xmlns:p14="http://schemas.microsoft.com/office/powerpoint/2010/main" val="34197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B5.4 – Mineral Deficiencies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Deficiency diseases also arise when a person’s diet lacks a specific mineral. </a:t>
            </a:r>
          </a:p>
          <a:p>
            <a:r>
              <a:rPr lang="en-US" dirty="0" smtClean="0"/>
              <a:t>Minerals act as metabolites for </a:t>
            </a:r>
          </a:p>
          <a:p>
            <a:pPr lvl="1"/>
            <a:r>
              <a:rPr lang="en-US" dirty="0" smtClean="0"/>
              <a:t>various cell processes</a:t>
            </a:r>
          </a:p>
          <a:p>
            <a:pPr lvl="1"/>
            <a:r>
              <a:rPr lang="en-US" dirty="0" smtClean="0"/>
              <a:t>raw materials for body tissue formation, components of enzymes</a:t>
            </a:r>
          </a:p>
          <a:p>
            <a:pPr lvl="1"/>
            <a:r>
              <a:rPr lang="en-US" dirty="0" smtClean="0"/>
              <a:t>providing the correct chemical environment for cells</a:t>
            </a:r>
          </a:p>
        </p:txBody>
      </p:sp>
    </p:spTree>
    <p:extLst>
      <p:ext uri="{BB962C8B-B14F-4D97-AF65-F5344CB8AC3E}">
        <p14:creationId xmlns:p14="http://schemas.microsoft.com/office/powerpoint/2010/main" val="1655933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B5.4 – Mineral Deficiencies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8840"/>
            <a:ext cx="9144000" cy="3726611"/>
          </a:xfrm>
        </p:spPr>
      </p:pic>
    </p:spTree>
    <p:extLst>
      <p:ext uri="{BB962C8B-B14F-4D97-AF65-F5344CB8AC3E}">
        <p14:creationId xmlns:p14="http://schemas.microsoft.com/office/powerpoint/2010/main" val="33299006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B5.4 - Deficiencies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foods are </a:t>
            </a:r>
            <a:r>
              <a:rPr lang="en-US" b="1" dirty="0" smtClean="0"/>
              <a:t>‘fortified’</a:t>
            </a:r>
            <a:r>
              <a:rPr lang="en-US" dirty="0" smtClean="0"/>
              <a:t> to ensure that a normal diet can provide sufficient vitamins or minerals to maintain health</a:t>
            </a:r>
          </a:p>
          <a:p>
            <a:pPr lvl="1"/>
            <a:r>
              <a:rPr lang="en-US" dirty="0" smtClean="0"/>
              <a:t>For example, the milling of wheat removes part of the grain that’s richest in vitamin B</a:t>
            </a:r>
            <a:r>
              <a:rPr lang="en-US" baseline="-25000" dirty="0" smtClean="0"/>
              <a:t>1,</a:t>
            </a:r>
            <a:r>
              <a:rPr lang="en-US" dirty="0" smtClean="0"/>
              <a:t> so white flour has this vitamin added to it. </a:t>
            </a:r>
          </a:p>
          <a:p>
            <a:pPr lvl="1"/>
            <a:r>
              <a:rPr lang="en-US" dirty="0" smtClean="0"/>
              <a:t>Margarine has vitamins A and D added</a:t>
            </a:r>
          </a:p>
          <a:p>
            <a:pPr lvl="1"/>
            <a:r>
              <a:rPr lang="en-US" dirty="0" smtClean="0"/>
              <a:t>Vitamin C is often added to fruit juices and dehydrated mashed potatoes</a:t>
            </a:r>
          </a:p>
          <a:p>
            <a:pPr lvl="1"/>
            <a:r>
              <a:rPr lang="en-US" dirty="0" smtClean="0"/>
              <a:t>Potassium iodide is commonly added to table salt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9132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B5.4 - Deficiencies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Malnutrition</a:t>
            </a:r>
            <a:r>
              <a:rPr lang="en-US" dirty="0" smtClean="0"/>
              <a:t> is a general term for a medical condition caused by improper or inadequate diets</a:t>
            </a:r>
          </a:p>
          <a:p>
            <a:r>
              <a:rPr lang="en-US" dirty="0" smtClean="0"/>
              <a:t>An extended period of malnutrition can result in:</a:t>
            </a:r>
          </a:p>
          <a:p>
            <a:pPr lvl="1"/>
            <a:r>
              <a:rPr lang="en-US" dirty="0" smtClean="0"/>
              <a:t>Starvation</a:t>
            </a:r>
          </a:p>
          <a:p>
            <a:pPr lvl="1"/>
            <a:r>
              <a:rPr lang="en-US" dirty="0" smtClean="0"/>
              <a:t>Vitamin or mineral deficiency diseases</a:t>
            </a:r>
          </a:p>
          <a:p>
            <a:pPr lvl="1"/>
            <a:r>
              <a:rPr lang="en-US" dirty="0" smtClean="0"/>
              <a:t>Infection (since immune system is affected)</a:t>
            </a:r>
          </a:p>
        </p:txBody>
      </p:sp>
    </p:spTree>
    <p:extLst>
      <p:ext uri="{BB962C8B-B14F-4D97-AF65-F5344CB8AC3E}">
        <p14:creationId xmlns:p14="http://schemas.microsoft.com/office/powerpoint/2010/main" val="197697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686800" cy="838200"/>
          </a:xfrm>
        </p:spPr>
        <p:txBody>
          <a:bodyPr/>
          <a:lstStyle/>
          <a:p>
            <a:r>
              <a:rPr lang="en-US" b="1" dirty="0" smtClean="0"/>
              <a:t>B5 Micronutrients and macronutrients - 2 hours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72000"/>
          </a:xfrm>
        </p:spPr>
        <p:txBody>
          <a:bodyPr/>
          <a:lstStyle/>
          <a:p>
            <a:r>
              <a:rPr lang="en-US" sz="2400" dirty="0" smtClean="0"/>
              <a:t>B.5.1 Outline the difference between micronutrients and macronutrients. (2)</a:t>
            </a:r>
          </a:p>
          <a:p>
            <a:r>
              <a:rPr lang="en-US" sz="2400" dirty="0" smtClean="0"/>
              <a:t>B.5.2 Compare the structures of retinol (vitamin A), </a:t>
            </a:r>
            <a:r>
              <a:rPr lang="en-US" sz="2400" dirty="0" err="1" smtClean="0"/>
              <a:t>calciferol</a:t>
            </a:r>
            <a:r>
              <a:rPr lang="en-US" sz="2400" dirty="0" smtClean="0"/>
              <a:t> (vitamin D) and ascorbic acid (vitamin C). (3)</a:t>
            </a:r>
          </a:p>
          <a:p>
            <a:r>
              <a:rPr lang="en-US" sz="2400" dirty="0" smtClean="0"/>
              <a:t>B.5.3 Deduce whether a vitamin is water- or fat-soluble from its structure. (3)</a:t>
            </a:r>
          </a:p>
          <a:p>
            <a:r>
              <a:rPr lang="en-US" sz="2400" dirty="0" smtClean="0"/>
              <a:t>B.5.4 Discuss the causes and effects of nutrient deficiencies in different countries and suggest solutions. (3)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9525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B5.4 – Iodine Deficiency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25" y="1447800"/>
            <a:ext cx="3505175" cy="4895496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447800"/>
            <a:ext cx="527531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Malnutrition caused by a lack of iodine in the diet results in a </a:t>
            </a:r>
            <a:r>
              <a:rPr lang="en-US" b="1" dirty="0" err="1" smtClean="0"/>
              <a:t>goitre</a:t>
            </a:r>
            <a:endParaRPr lang="en-US" b="1" dirty="0" smtClean="0"/>
          </a:p>
          <a:p>
            <a:r>
              <a:rPr lang="en-US" dirty="0" smtClean="0"/>
              <a:t>Due to an over or under active thyroid</a:t>
            </a:r>
          </a:p>
          <a:p>
            <a:r>
              <a:rPr lang="en-US" dirty="0" smtClean="0"/>
              <a:t>Is relatively painless but can cause discomfort in movement as it enlarges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14709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B5.4 – Protein Deficiency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795" y="1052736"/>
            <a:ext cx="8610600" cy="4495800"/>
          </a:xfrm>
        </p:spPr>
        <p:txBody>
          <a:bodyPr/>
          <a:lstStyle/>
          <a:p>
            <a:r>
              <a:rPr lang="en-US" dirty="0"/>
              <a:t>Protein-energy malnutrition refers to a form of malnutrition where there is inadequate protein intake</a:t>
            </a:r>
          </a:p>
          <a:p>
            <a:pPr lvl="1"/>
            <a:r>
              <a:rPr lang="en-US" dirty="0"/>
              <a:t>Kwashiorkor</a:t>
            </a:r>
          </a:p>
          <a:p>
            <a:pPr lvl="1"/>
            <a:r>
              <a:rPr lang="en-US" dirty="0"/>
              <a:t>Marasmus</a:t>
            </a:r>
          </a:p>
          <a:p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56992"/>
            <a:ext cx="8856984" cy="352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1151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B5.4 – Marasmus (Protein </a:t>
            </a:r>
            <a:r>
              <a:rPr lang="en-US" dirty="0" err="1" smtClean="0"/>
              <a:t>Def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Marasmus</a:t>
            </a:r>
            <a:r>
              <a:rPr lang="en-US" dirty="0" smtClean="0"/>
              <a:t> is a form of severe protein malnutrition characterized by energy deficiency</a:t>
            </a:r>
          </a:p>
          <a:p>
            <a:r>
              <a:rPr lang="en-US" dirty="0" smtClean="0"/>
              <a:t>Leads to extensive tissue and muscle wasting and edema (accumulation of fluid beneath skin)</a:t>
            </a:r>
          </a:p>
          <a:p>
            <a:r>
              <a:rPr lang="en-US" dirty="0" smtClean="0"/>
              <a:t>Dry skin, loose skin folds</a:t>
            </a:r>
          </a:p>
          <a:p>
            <a:r>
              <a:rPr lang="en-US" dirty="0" smtClean="0"/>
              <a:t>Patients are often irritable and very hungry</a:t>
            </a:r>
          </a:p>
          <a:p>
            <a:r>
              <a:rPr lang="en-US" dirty="0" smtClean="0"/>
              <a:t>In children body mass is reduced to less than 80% of normal mass for that height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185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B5.4 – Kwashiorkor (Protein </a:t>
            </a:r>
            <a:r>
              <a:rPr lang="en-US" dirty="0" err="1" smtClean="0"/>
              <a:t>def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Kwashiorkor</a:t>
            </a:r>
            <a:r>
              <a:rPr lang="en-US" dirty="0" smtClean="0"/>
              <a:t> is a type of malnutrition commonly believed, in part, to be caused by insufficient protein consumption</a:t>
            </a:r>
          </a:p>
          <a:p>
            <a:r>
              <a:rPr lang="en-US" dirty="0" smtClean="0"/>
              <a:t>Children ages 1-4 affected although some adults</a:t>
            </a:r>
          </a:p>
          <a:p>
            <a:r>
              <a:rPr lang="en-US" dirty="0" smtClean="0"/>
              <a:t>Swollen abdomen (pot belly)</a:t>
            </a:r>
          </a:p>
          <a:p>
            <a:r>
              <a:rPr lang="en-US" dirty="0" smtClean="0"/>
              <a:t>Alternating bands of pale and dark hair</a:t>
            </a:r>
          </a:p>
          <a:p>
            <a:r>
              <a:rPr lang="en-US" dirty="0" smtClean="0"/>
              <a:t>Weight loss</a:t>
            </a:r>
          </a:p>
          <a:p>
            <a:r>
              <a:rPr lang="en-US" dirty="0" smtClean="0"/>
              <a:t>Dermatitis (inflammation of the skin) and </a:t>
            </a:r>
            <a:r>
              <a:rPr lang="en-US" dirty="0" err="1" smtClean="0"/>
              <a:t>depigmented</a:t>
            </a:r>
            <a:r>
              <a:rPr lang="en-US" dirty="0" smtClean="0"/>
              <a:t> skin</a:t>
            </a:r>
          </a:p>
          <a:p>
            <a:pPr lvl="1"/>
            <a:r>
              <a:rPr lang="en-US" dirty="0" smtClean="0"/>
              <a:t>Likely due to deficiency of micronutrients (iron, folic acid, iodine, </a:t>
            </a:r>
            <a:r>
              <a:rPr lang="en-US" dirty="0" err="1" smtClean="0"/>
              <a:t>vit</a:t>
            </a:r>
            <a:r>
              <a:rPr lang="en-US" dirty="0" smtClean="0"/>
              <a:t> C, </a:t>
            </a:r>
            <a:r>
              <a:rPr lang="en-US" u="sng" dirty="0" smtClean="0"/>
              <a:t>antioxidants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7076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B5.4 – Selenium Deficiencies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 </a:t>
            </a:r>
            <a:r>
              <a:rPr lang="en-US" b="1" dirty="0" smtClean="0"/>
              <a:t>selenium deficiency </a:t>
            </a:r>
            <a:r>
              <a:rPr lang="en-US" dirty="0" smtClean="0"/>
              <a:t>is rare is many countries but occurs in China where the soil concentration of selenium is low</a:t>
            </a:r>
          </a:p>
          <a:p>
            <a:r>
              <a:rPr lang="en-US" dirty="0" smtClean="0"/>
              <a:t>Also found in those that rely on intravenous drip in hospitals as their source of nutrition</a:t>
            </a:r>
          </a:p>
          <a:p>
            <a:r>
              <a:rPr lang="en-US" dirty="0" smtClean="0"/>
              <a:t>Gastrointestinal disorders may also decrease absorption of selenium, resulting in depletion</a:t>
            </a:r>
          </a:p>
          <a:p>
            <a:r>
              <a:rPr lang="en-US" dirty="0" smtClean="0"/>
              <a:t>Treated with supplements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838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B5.4 – Genetically Modified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Scientists claim that </a:t>
            </a:r>
            <a:r>
              <a:rPr lang="en-US" b="1" dirty="0" smtClean="0"/>
              <a:t>genetically modified (GM)</a:t>
            </a:r>
            <a:r>
              <a:rPr lang="en-US" dirty="0" smtClean="0"/>
              <a:t> plants can significantly reduce malnutrition, especially in the Third World, through the development of plants that are resistant to pest-derived disease, adverse soil pH or draught conditions. </a:t>
            </a:r>
          </a:p>
          <a:p>
            <a:r>
              <a:rPr lang="en-US" dirty="0" smtClean="0"/>
              <a:t>Plants can also be engineered to have a high level of specific nutrients</a:t>
            </a:r>
          </a:p>
          <a:p>
            <a:r>
              <a:rPr lang="en-US" dirty="0" smtClean="0"/>
              <a:t>Advantages of GM include: increased yield, reduction in harmful fertilizer use, reduction in 	machinery and labor costs, </a:t>
            </a:r>
            <a:r>
              <a:rPr lang="en-US" dirty="0" err="1" smtClean="0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9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B5.1 – Micro </a:t>
            </a:r>
            <a:r>
              <a:rPr lang="en-US" dirty="0" err="1" smtClean="0"/>
              <a:t>vs</a:t>
            </a:r>
            <a:r>
              <a:rPr lang="en-US" dirty="0" smtClean="0"/>
              <a:t> Macro Nutrients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B.5.1 Outline the difference between micronutrients and macronutrients.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b="1" dirty="0" smtClean="0"/>
              <a:t>nutrient</a:t>
            </a:r>
            <a:r>
              <a:rPr lang="en-US" dirty="0" smtClean="0"/>
              <a:t> is a substance require by an organism and needed for </a:t>
            </a:r>
            <a:r>
              <a:rPr lang="en-US" b="1" dirty="0" smtClean="0"/>
              <a:t>metabolism</a:t>
            </a:r>
            <a:r>
              <a:rPr lang="en-US" dirty="0" smtClean="0"/>
              <a:t> – the chemical reactions that occur inside cells. </a:t>
            </a:r>
          </a:p>
          <a:p>
            <a:r>
              <a:rPr lang="en-US" dirty="0" smtClean="0"/>
              <a:t>Nutrients include</a:t>
            </a:r>
          </a:p>
          <a:p>
            <a:pPr lvl="1"/>
            <a:r>
              <a:rPr lang="en-US" dirty="0" smtClean="0"/>
              <a:t>Carbohydrates</a:t>
            </a:r>
          </a:p>
          <a:p>
            <a:pPr lvl="1"/>
            <a:r>
              <a:rPr lang="en-US" dirty="0" smtClean="0"/>
              <a:t>Lipids</a:t>
            </a:r>
          </a:p>
          <a:p>
            <a:pPr lvl="1"/>
            <a:r>
              <a:rPr lang="en-US" dirty="0" smtClean="0"/>
              <a:t>Proteins</a:t>
            </a:r>
          </a:p>
          <a:p>
            <a:pPr lvl="1"/>
            <a:r>
              <a:rPr lang="en-US" dirty="0" smtClean="0"/>
              <a:t>Vitamins</a:t>
            </a:r>
          </a:p>
          <a:p>
            <a:pPr lvl="1"/>
            <a:r>
              <a:rPr lang="en-US" dirty="0" smtClean="0"/>
              <a:t>Minerals and Water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84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B5.1 - Minerals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selection of </a:t>
            </a:r>
            <a:r>
              <a:rPr lang="en-US" b="1" dirty="0" smtClean="0"/>
              <a:t>minerals</a:t>
            </a:r>
            <a:r>
              <a:rPr lang="en-US" dirty="0" smtClean="0"/>
              <a:t> essential to human health are shown in the following slides. Plants and animals lacking an essential mineral will develop a characteristic deficiency disease or disorder</a:t>
            </a:r>
          </a:p>
          <a:p>
            <a:r>
              <a:rPr lang="en-US" dirty="0" smtClean="0"/>
              <a:t>Minerals have four functions in the body</a:t>
            </a:r>
          </a:p>
          <a:p>
            <a:pPr lvl="1"/>
            <a:r>
              <a:rPr lang="en-US" sz="2400" dirty="0" smtClean="0">
                <a:solidFill>
                  <a:srgbClr val="16921C"/>
                </a:solidFill>
              </a:rPr>
              <a:t>They act as raw materials for the formation of body tissues</a:t>
            </a:r>
          </a:p>
          <a:p>
            <a:pPr lvl="1"/>
            <a:r>
              <a:rPr lang="en-US" sz="2400" dirty="0" smtClean="0">
                <a:solidFill>
                  <a:srgbClr val="16921C"/>
                </a:solidFill>
              </a:rPr>
              <a:t>They provide the necessary chemical environment for cells</a:t>
            </a:r>
          </a:p>
          <a:p>
            <a:pPr lvl="1"/>
            <a:r>
              <a:rPr lang="en-US" sz="2400" dirty="0" smtClean="0">
                <a:solidFill>
                  <a:srgbClr val="C00000"/>
                </a:solidFill>
              </a:rPr>
              <a:t>They act as metabolic intermediates for cell processes</a:t>
            </a:r>
          </a:p>
          <a:p>
            <a:pPr lvl="1"/>
            <a:r>
              <a:rPr lang="en-US" sz="2400" dirty="0" smtClean="0">
                <a:solidFill>
                  <a:srgbClr val="C00000"/>
                </a:solidFill>
              </a:rPr>
              <a:t>They act as co-enzymes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19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B5.1 – Macronutrients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minerals in the first two categories are required in large amounts and are known as </a:t>
            </a:r>
            <a:r>
              <a:rPr lang="en-US" b="1" dirty="0" smtClean="0"/>
              <a:t>macronutrients</a:t>
            </a:r>
            <a:endParaRPr lang="en-US" dirty="0" smtClean="0"/>
          </a:p>
          <a:p>
            <a:r>
              <a:rPr lang="en-US" dirty="0" smtClean="0"/>
              <a:t>The quantities required will be in excess of 0.005% of body mass. (for a 75kg male &gt; 375 g)</a:t>
            </a:r>
          </a:p>
          <a:p>
            <a:pPr lvl="1"/>
            <a:r>
              <a:rPr lang="en-US" dirty="0">
                <a:solidFill>
                  <a:srgbClr val="16921C"/>
                </a:solidFill>
              </a:rPr>
              <a:t>They act as raw materials for the formation of body tissues</a:t>
            </a:r>
          </a:p>
          <a:p>
            <a:pPr lvl="1"/>
            <a:r>
              <a:rPr lang="en-US" dirty="0">
                <a:solidFill>
                  <a:srgbClr val="16921C"/>
                </a:solidFill>
              </a:rPr>
              <a:t>They provide the necessary chemical environment for cells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97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B5.1 – Macronutrient Table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4824"/>
            <a:ext cx="9262509" cy="4984074"/>
          </a:xfrm>
        </p:spPr>
      </p:pic>
    </p:spTree>
    <p:extLst>
      <p:ext uri="{BB962C8B-B14F-4D97-AF65-F5344CB8AC3E}">
        <p14:creationId xmlns:p14="http://schemas.microsoft.com/office/powerpoint/2010/main" val="321258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B5.1 - Micronutrients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Minerals in the last two categories are required in much smaller amounts and are known as </a:t>
            </a:r>
            <a:r>
              <a:rPr lang="en-US" b="1" dirty="0" smtClean="0"/>
              <a:t>micronutrients</a:t>
            </a:r>
            <a:r>
              <a:rPr lang="en-US" dirty="0" smtClean="0"/>
              <a:t>. </a:t>
            </a:r>
            <a:endParaRPr lang="en-US" dirty="0"/>
          </a:p>
          <a:p>
            <a:r>
              <a:rPr lang="en-US" dirty="0" smtClean="0"/>
              <a:t>They are required in </a:t>
            </a:r>
            <a:r>
              <a:rPr lang="en-US" dirty="0" err="1" smtClean="0"/>
              <a:t>miligram</a:t>
            </a:r>
            <a:r>
              <a:rPr lang="en-US" dirty="0" smtClean="0"/>
              <a:t> or microgram quantities (10</a:t>
            </a:r>
            <a:r>
              <a:rPr lang="en-US" baseline="30000" dirty="0" smtClean="0"/>
              <a:t>3</a:t>
            </a:r>
            <a:r>
              <a:rPr lang="en-US" dirty="0" smtClean="0"/>
              <a:t> mg = 1g ; 10</a:t>
            </a:r>
            <a:r>
              <a:rPr lang="en-US" baseline="30000" dirty="0" smtClean="0"/>
              <a:t>6 </a:t>
            </a:r>
            <a:r>
              <a:rPr lang="el-GR" dirty="0" smtClean="0">
                <a:latin typeface="Cambria"/>
              </a:rPr>
              <a:t>μ</a:t>
            </a:r>
            <a:r>
              <a:rPr lang="en-US" dirty="0" smtClean="0"/>
              <a:t>g = 1g)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They act as metabolic intermediates for cell processes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They act as co-enzymes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80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B5.2 – Micronutrient Table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73" y="1412776"/>
            <a:ext cx="9292011" cy="5445224"/>
          </a:xfrm>
        </p:spPr>
      </p:pic>
    </p:spTree>
    <p:extLst>
      <p:ext uri="{BB962C8B-B14F-4D97-AF65-F5344CB8AC3E}">
        <p14:creationId xmlns:p14="http://schemas.microsoft.com/office/powerpoint/2010/main" val="405860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B5.2/3 – Vitamins A, C, 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B.5.2 Compare the structures of retinol (vitamin A), </a:t>
            </a:r>
            <a:r>
              <a:rPr lang="en-US" dirty="0" err="1"/>
              <a:t>calciferol</a:t>
            </a:r>
            <a:r>
              <a:rPr lang="en-US" dirty="0"/>
              <a:t> (vitamin D) and ascorbic acid (vitamin C). (3</a:t>
            </a:r>
            <a:r>
              <a:rPr lang="en-US" dirty="0" smtClean="0"/>
              <a:t>)</a:t>
            </a:r>
          </a:p>
          <a:p>
            <a:r>
              <a:rPr lang="en-US" dirty="0"/>
              <a:t>B.5.3 Deduce whether a vitamin is water- or fat-soluble from its structure. (3)</a:t>
            </a:r>
          </a:p>
          <a:p>
            <a:r>
              <a:rPr lang="en-US" b="1" dirty="0"/>
              <a:t>Vitamins</a:t>
            </a:r>
            <a:r>
              <a:rPr lang="en-US" dirty="0"/>
              <a:t> are a croup of complex organic compounds present in very small quantities in food and absorbed into the body during digestion.</a:t>
            </a:r>
          </a:p>
          <a:p>
            <a:r>
              <a:rPr lang="en-US" dirty="0"/>
              <a:t>They have </a:t>
            </a:r>
            <a:r>
              <a:rPr lang="en-US" b="1" dirty="0"/>
              <a:t>no energy value</a:t>
            </a:r>
            <a:r>
              <a:rPr lang="en-US" dirty="0"/>
              <a:t>, but are </a:t>
            </a:r>
            <a:r>
              <a:rPr lang="en-US" b="1" dirty="0"/>
              <a:t>essential</a:t>
            </a:r>
            <a:r>
              <a:rPr lang="en-US" dirty="0"/>
              <a:t> for a healthy body and for maintaining metabolism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6968</TotalTime>
  <Words>1145</Words>
  <Application>Microsoft Office PowerPoint</Application>
  <PresentationFormat>On-screen Show (4:3)</PresentationFormat>
  <Paragraphs>114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Blueprint</vt:lpstr>
      <vt:lpstr>Topic B – Part 5 Micro/Macro Nutrients</vt:lpstr>
      <vt:lpstr>B5 Micronutrients and macronutrients - 2 hours</vt:lpstr>
      <vt:lpstr>B5.1 – Micro vs Macro Nutrients</vt:lpstr>
      <vt:lpstr>B5.1 - Minerals</vt:lpstr>
      <vt:lpstr>B5.1 – Macronutrients</vt:lpstr>
      <vt:lpstr>B5.1 – Macronutrient Table</vt:lpstr>
      <vt:lpstr>B5.1 - Micronutrients</vt:lpstr>
      <vt:lpstr>B5.2 – Micronutrient Table</vt:lpstr>
      <vt:lpstr>B5.2/3 – Vitamins A, C, D</vt:lpstr>
      <vt:lpstr>B5.2/3 – Vitamins A, C, D</vt:lpstr>
      <vt:lpstr>B5.3 – Vitamin A (retinol)</vt:lpstr>
      <vt:lpstr>B5.3 – Vitamin C</vt:lpstr>
      <vt:lpstr>B5.3 – Structure of A, C, D</vt:lpstr>
      <vt:lpstr>B5.4 – Nutrient Deficiencies</vt:lpstr>
      <vt:lpstr>B5.4 – Vitamin Deficiencies</vt:lpstr>
      <vt:lpstr>B5.4 – Mineral Deficiencies</vt:lpstr>
      <vt:lpstr>B5.4 – Mineral Deficiencies</vt:lpstr>
      <vt:lpstr>B5.4 - Deficiencies</vt:lpstr>
      <vt:lpstr>B5.4 - Deficiencies</vt:lpstr>
      <vt:lpstr>B5.4 – Iodine Deficiency</vt:lpstr>
      <vt:lpstr>B5.4 – Protein Deficiency</vt:lpstr>
      <vt:lpstr>B5.4 – Marasmus (Protein Def)</vt:lpstr>
      <vt:lpstr>B5.4 – Kwashiorkor (Protein def)</vt:lpstr>
      <vt:lpstr>B5.4 – Selenium Deficiencies</vt:lpstr>
      <vt:lpstr>B5.4 – Genetically Modified Plants</vt:lpstr>
    </vt:vector>
  </TitlesOfParts>
  <Company>Great Barr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A-Level Chemistry (A1)  ATOMIC STRUCTURE</dc:title>
  <dc:creator>Administration</dc:creator>
  <cp:lastModifiedBy>Brakke</cp:lastModifiedBy>
  <cp:revision>182</cp:revision>
  <dcterms:created xsi:type="dcterms:W3CDTF">2011-01-10T11:27:58Z</dcterms:created>
  <dcterms:modified xsi:type="dcterms:W3CDTF">2011-01-25T11:28:36Z</dcterms:modified>
</cp:coreProperties>
</file>